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66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8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9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498" y="1122363"/>
            <a:ext cx="9353005" cy="2387600"/>
          </a:xfrm>
        </p:spPr>
        <p:txBody>
          <a:bodyPr>
            <a:normAutofit/>
          </a:bodyPr>
          <a:lstStyle/>
          <a:p>
            <a:pPr algn="ctr"/>
            <a:r>
              <a:rPr lang="pt-BR" sz="5400" noProof="0" dirty="0">
                <a:latin typeface="Space Mono" panose="02010509030202000204" pitchFamily="49" charset="0"/>
              </a:rPr>
              <a:t>Simuladores de circuitos eletrônicos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endParaRPr lang="pt-BR" sz="24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pt-BR" sz="2400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Softwares profissionais e alternativas gratuitas</a:t>
            </a: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1F6501-1802-631F-050D-70968E08D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B066-94EC-1F82-4515-0009D4F5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latin typeface="Space Mono" panose="02010509030202000204" pitchFamily="49" charset="0"/>
              </a:rPr>
              <a:t>Integrados PCB</a:t>
            </a:r>
            <a:endParaRPr lang="pt-BR" sz="4400" noProof="0" dirty="0">
              <a:latin typeface="Space Mono" panose="0201050903020200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194FDC-F539-B29D-7B45-4C0C5ECE4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Eagle, KiCAD e Altium usam o Ngspice</a:t>
            </a:r>
          </a:p>
          <a:p>
            <a:r>
              <a:rPr lang="pt-BR" dirty="0"/>
              <a:t>Proteus</a:t>
            </a:r>
            <a:endParaRPr lang="pt-BR" noProof="0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0245E-19AA-419C-7A8A-ABA58E059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457" y="565415"/>
            <a:ext cx="3745064" cy="1531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A9B672-4EF7-3B3A-50CF-5805E40D0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488" y="2663163"/>
            <a:ext cx="2061001" cy="15316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7883A0-B7E7-39E2-FEFA-7192F8501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583" y="4760913"/>
            <a:ext cx="3306809" cy="12942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CA0B50-2EBC-8BE2-CA54-75E28DBAF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1675" y="4194836"/>
            <a:ext cx="1724266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24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1E0F15-B78C-FD87-1741-0D1FB89B1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6478F0-3917-0EDD-7164-E112ED286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671" y="138433"/>
            <a:ext cx="2438740" cy="2438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4DF606-AD9B-5128-6FA2-05AE8302B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54" y="3164358"/>
            <a:ext cx="4331059" cy="3004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38538-3BD1-FFDF-4BF9-50ADCC10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Qucs (qucs-s)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D3A0AE-4E7B-826B-4EDD-56787DA2A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“Quite Universal Circuit Simulator”</a:t>
            </a:r>
          </a:p>
          <a:p>
            <a:r>
              <a:rPr lang="pt-BR" dirty="0"/>
              <a:t>Não roda sobre o SPICE</a:t>
            </a:r>
          </a:p>
          <a:p>
            <a:r>
              <a:rPr lang="pt-BR" dirty="0"/>
              <a:t>Free</a:t>
            </a:r>
          </a:p>
          <a:p>
            <a:r>
              <a:rPr lang="pt-BR" dirty="0"/>
              <a:t>HDL compatible (VHDL e Verilog)</a:t>
            </a:r>
          </a:p>
          <a:p>
            <a:r>
              <a:rPr lang="pt-BR" dirty="0"/>
              <a:t>Desatualizado em 2017</a:t>
            </a:r>
          </a:p>
          <a:p>
            <a:r>
              <a:rPr lang="pt-BR" dirty="0"/>
              <a:t>Qucs-S: Um fork do Qucs compatível com SPICE,</a:t>
            </a:r>
            <a:br>
              <a:rPr lang="pt-BR" dirty="0"/>
            </a:br>
            <a:r>
              <a:rPr lang="pt-BR" dirty="0"/>
              <a:t>com UI nova, recebendo atualizações até 2024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7760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41AF67-D349-B792-F253-FF92436F0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3854-1DB7-0253-89E9-480A3BB2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ltspice (lt)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5855A5-9307-AA45-F363-7DC4115D4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025" y="3272370"/>
            <a:ext cx="4876800" cy="27432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C522D8-ACF0-C4F2-949B-66D190380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Criado por Mike Engelhardt da Linear Technologies</a:t>
            </a:r>
          </a:p>
          <a:p>
            <a:r>
              <a:rPr lang="pt-BR" dirty="0"/>
              <a:t>Free</a:t>
            </a:r>
            <a:endParaRPr lang="pt-BR" noProof="0" dirty="0"/>
          </a:p>
          <a:p>
            <a:r>
              <a:rPr lang="pt-BR" dirty="0"/>
              <a:t>Última versão: 24.1 (2025)</a:t>
            </a:r>
          </a:p>
          <a:p>
            <a:r>
              <a:rPr lang="pt-BR" dirty="0"/>
              <a:t>Dedicado para eletrônica analógica</a:t>
            </a:r>
          </a:p>
          <a:p>
            <a:r>
              <a:rPr lang="pt-BR" dirty="0"/>
              <a:t>Um dos mais utilizados no mercado</a:t>
            </a:r>
          </a:p>
          <a:p>
            <a:r>
              <a:rPr lang="pt-BR" dirty="0"/>
              <a:t>Minha indicação pessoal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6BBF2-0A10-97DC-FD86-FC1078028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618" y="476134"/>
            <a:ext cx="2094925" cy="169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8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6D571E-DFE3-3574-3844-C9D9206F0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C61EC2-35EA-D777-15FA-C9D3B270B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671" y="108616"/>
            <a:ext cx="2438740" cy="2438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48D4CE-9B49-AB01-18E3-0B0FE50F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qspice (qorvo)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026938-65DD-28C6-C7AB-EC807646A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Criado por Mike Engelhardt agora na Qorvo </a:t>
            </a:r>
          </a:p>
          <a:p>
            <a:r>
              <a:rPr lang="pt-BR" dirty="0"/>
              <a:t>O software SPICE mais moderno</a:t>
            </a:r>
          </a:p>
          <a:p>
            <a:r>
              <a:rPr lang="pt-BR" dirty="0"/>
              <a:t>Free</a:t>
            </a:r>
          </a:p>
          <a:p>
            <a:r>
              <a:rPr lang="pt-BR" dirty="0"/>
              <a:t>HDL compatible (Verilog)</a:t>
            </a:r>
          </a:p>
          <a:p>
            <a:r>
              <a:rPr lang="pt-BR" dirty="0"/>
              <a:t>Eletrônica analógica e digital</a:t>
            </a:r>
          </a:p>
          <a:p>
            <a:r>
              <a:rPr lang="pt-BR" dirty="0"/>
              <a:t>Veio pra desbancar o LTspice</a:t>
            </a:r>
          </a:p>
          <a:p>
            <a:endParaRPr lang="pt-B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0B8BB-2B17-DB02-DE02-9F9EDDE46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613" y="3417941"/>
            <a:ext cx="4440140" cy="249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54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Porque usar um simulador?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9E9C02-1EA8-7388-E623-E2FE8A668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noProof="0" dirty="0"/>
              <a:t>Validação de design</a:t>
            </a:r>
          </a:p>
          <a:p>
            <a:r>
              <a:rPr lang="pt-BR" dirty="0"/>
              <a:t>Teste de parametros</a:t>
            </a:r>
          </a:p>
          <a:p>
            <a:r>
              <a:rPr lang="pt-BR" noProof="0" dirty="0"/>
              <a:t>Engenharia rever</a:t>
            </a:r>
            <a:r>
              <a:rPr lang="pt-BR" dirty="0"/>
              <a:t>sa de circuito</a:t>
            </a:r>
          </a:p>
          <a:p>
            <a:r>
              <a:rPr lang="pt-BR" noProof="0" dirty="0"/>
              <a:t>Análise de possíveis m</a:t>
            </a:r>
            <a:r>
              <a:rPr lang="pt-BR" dirty="0"/>
              <a:t>udanças</a:t>
            </a:r>
          </a:p>
          <a:p>
            <a:r>
              <a:rPr lang="pt-BR" noProof="0" dirty="0"/>
              <a:t>Existem diversas opções com multiplas finalidades</a:t>
            </a:r>
          </a:p>
        </p:txBody>
      </p:sp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Os principais simuladores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00705"/>
            <a:ext cx="9905999" cy="4238777"/>
          </a:xfrm>
        </p:spPr>
        <p:txBody>
          <a:bodyPr numCol="2">
            <a:normAutofit/>
          </a:bodyPr>
          <a:lstStyle/>
          <a:p>
            <a:r>
              <a:rPr lang="pt-BR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Defasados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Microcap</a:t>
            </a:r>
          </a:p>
          <a:p>
            <a:pPr lvl="1"/>
            <a:r>
              <a:rPr lang="pt-BR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Multisim</a:t>
            </a:r>
          </a:p>
          <a:p>
            <a:pPr lvl="1"/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Gratuitos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Qucs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LTspice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Qspice</a:t>
            </a:r>
          </a:p>
          <a:p>
            <a:endPara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Profissionais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Orcad Pspice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ADS</a:t>
            </a: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Não-dedicados</a:t>
            </a:r>
          </a:p>
          <a:p>
            <a:pPr lvl="1"/>
            <a:r>
              <a:rPr lang="pt-BR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Falstad</a:t>
            </a: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KiCAD (ngspice)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Proteus</a:t>
            </a:r>
          </a:p>
          <a:p>
            <a:pPr lvl="1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Altium</a:t>
            </a: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7C3FA-4710-3FA5-EBEC-E96936085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1F04-FDAA-85D7-03C8-E99E6228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SPICE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93CE5-8C1E-F0D2-05DA-59B633399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00705"/>
            <a:ext cx="9905999" cy="4238777"/>
          </a:xfrm>
        </p:spPr>
        <p:txBody>
          <a:bodyPr numCol="1">
            <a:normAutofit/>
          </a:bodyPr>
          <a:lstStyle/>
          <a:p>
            <a:r>
              <a:rPr lang="pt-BR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Simulation Program with Integrated Circuits Emphasis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 de solução de Equações Não Lineares</a:t>
            </a:r>
            <a:endParaRPr lang="pt-BR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Criado em Berkeley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Derivado do programa CANCER (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Analysis of Nonlinear Circuits, Excluding Radiation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Várias versões, do FORTRAN ao C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Várias derivações, como Ltspice, QSPICE, TINA-TI, Ngspice e PSPICE</a:t>
            </a:r>
          </a:p>
        </p:txBody>
      </p:sp>
    </p:spTree>
    <p:extLst>
      <p:ext uri="{BB962C8B-B14F-4D97-AF65-F5344CB8AC3E}">
        <p14:creationId xmlns:p14="http://schemas.microsoft.com/office/powerpoint/2010/main" val="940491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E71DC6-7F11-ADCD-E601-12B61394F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145A6-E19D-74EC-FEF9-0E50A2C7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Microcap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036907-71E2-E457-E8E2-9A7308489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Costumava ser o primeiro contato dos estudantes</a:t>
            </a:r>
          </a:p>
          <a:p>
            <a:r>
              <a:rPr lang="pt-BR" noProof="0" dirty="0"/>
              <a:t>Geralmente combinado com EagleCAD</a:t>
            </a:r>
          </a:p>
          <a:p>
            <a:r>
              <a:rPr lang="pt-BR" dirty="0"/>
              <a:t>Disponível gratuito em todas as versões</a:t>
            </a:r>
            <a:br>
              <a:rPr lang="pt-BR" dirty="0"/>
            </a:br>
            <a:r>
              <a:rPr lang="pt-BR" dirty="0"/>
              <a:t>(e depois terminado em 2021)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791B30-9324-A7BB-BB82-12607AC00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618" y="419425"/>
            <a:ext cx="1883161" cy="1876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3AB44A-7DA6-4CDE-FABB-382DCAA67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417" y="3272371"/>
            <a:ext cx="3568745" cy="27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74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E32ECF-2B54-829F-A1F3-14ABBD710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8876-D3B8-62F8-E4A6-F3F3864F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Multisim (NI)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80EE75-4974-2C89-3C02-DA413C22B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Ferramenta da National Instruments</a:t>
            </a:r>
          </a:p>
          <a:p>
            <a:r>
              <a:rPr lang="pt-BR" dirty="0"/>
              <a:t>Custo alto</a:t>
            </a:r>
            <a:endParaRPr lang="pt-BR" noProof="0" dirty="0"/>
          </a:p>
          <a:p>
            <a:r>
              <a:rPr lang="pt-BR" dirty="0"/>
              <a:t>Última versão: 14.3</a:t>
            </a:r>
          </a:p>
          <a:p>
            <a:r>
              <a:rPr lang="pt-BR" dirty="0"/>
              <a:t>Outro simulador muito defasado</a:t>
            </a:r>
          </a:p>
          <a:p>
            <a:r>
              <a:rPr lang="pt-BR" dirty="0"/>
              <a:t>Atualmente online: Multisim Live</a:t>
            </a:r>
            <a:br>
              <a:rPr lang="pt-BR" dirty="0"/>
            </a:br>
            <a:r>
              <a:rPr lang="pt-BR" dirty="0"/>
              <a:t>(Assinatura \ Free muito limitado)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A15F6-BA29-5C64-A434-9BB960873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618" y="356581"/>
            <a:ext cx="1964742" cy="1939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D2341B-540F-DBFB-FBF4-07429992B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025" y="3272370"/>
            <a:ext cx="4960152" cy="278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88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4A8A1-9DD6-4C7A-E238-BB1D68251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2C612-374D-14C5-7C60-D56545F4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PSpice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D69A9C-55D0-3D26-5C02-5B6D25490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Pacote da Cadence</a:t>
            </a:r>
          </a:p>
          <a:p>
            <a:r>
              <a:rPr lang="pt-BR" dirty="0"/>
              <a:t>Possui integração com PCB EDA</a:t>
            </a:r>
            <a:endParaRPr lang="pt-BR" noProof="0" dirty="0"/>
          </a:p>
          <a:p>
            <a:r>
              <a:rPr lang="pt-BR" dirty="0"/>
              <a:t>Não é free</a:t>
            </a:r>
          </a:p>
          <a:p>
            <a:r>
              <a:rPr lang="pt-BR" dirty="0"/>
              <a:t>[Acabei não utilizando este software]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37564C-0FE4-7F00-76E7-AD536A5FF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8012" y="337223"/>
            <a:ext cx="3461060" cy="1962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90F827-AC44-E9E0-7863-C46DAC1D0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9221" y="3133528"/>
            <a:ext cx="3989760" cy="306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3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C72880-75C6-D362-9FBF-98EE106DD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E4FEB-52C6-C256-796B-9DAB113B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ADS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825C5A-84F2-15A2-39D3-49A8D4752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439" y="3133529"/>
            <a:ext cx="5521697" cy="310595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7E6A52-25CC-FB5E-35B0-5B9202846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Software da Keysight</a:t>
            </a:r>
          </a:p>
          <a:p>
            <a:r>
              <a:rPr lang="pt-BR" dirty="0"/>
              <a:t>Permite integração PCB / Circuito</a:t>
            </a:r>
          </a:p>
          <a:p>
            <a:r>
              <a:rPr lang="pt-BR" dirty="0"/>
              <a:t>Uso bem restrito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D8DE5-6087-CACA-0100-658DDEE8E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1534" y="183617"/>
            <a:ext cx="1934016" cy="227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80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colorTemperature colorTemp="4255"/>
                    </a14:imgEffect>
                    <a14:imgEffect>
                      <a14:saturation sat="96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E6E5F-BEFB-ACD0-9E64-D8AAFE308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D0FAD-C4E5-5838-58B1-3E729488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noProof="0" dirty="0">
                <a:latin typeface="Space Mono" panose="02010509030202000204" pitchFamily="49" charset="0"/>
              </a:rPr>
              <a:t>Falstad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2A0C78-DE75-61A9-2DB8-9DFFB2F33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651" y="296465"/>
            <a:ext cx="2122676" cy="212267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880986-879B-F933-3A7E-48B7223CD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falstad.com/circuit/</a:t>
            </a:r>
          </a:p>
          <a:p>
            <a:r>
              <a:rPr lang="pt-BR" dirty="0"/>
              <a:t>Online / Free</a:t>
            </a:r>
            <a:endParaRPr lang="pt-BR" noProof="0" dirty="0"/>
          </a:p>
          <a:p>
            <a:r>
              <a:rPr lang="pt-BR" dirty="0"/>
              <a:t>Ótimo para iniciantes entenderem correntes</a:t>
            </a:r>
          </a:p>
          <a:p>
            <a:r>
              <a:rPr lang="pt-BR" dirty="0"/>
              <a:t>Interativo / Animado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2C9D2-4DBB-6946-B847-4BB796B75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574" y="3211766"/>
            <a:ext cx="3910220" cy="290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46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322</TotalTime>
  <Words>332</Words>
  <Application>Microsoft Office PowerPoint</Application>
  <PresentationFormat>Widescreen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Space Mono</vt:lpstr>
      <vt:lpstr>Tahoma</vt:lpstr>
      <vt:lpstr>Tw Cen MT</vt:lpstr>
      <vt:lpstr>Circuit</vt:lpstr>
      <vt:lpstr>Simuladores de circuitos eletrônicos</vt:lpstr>
      <vt:lpstr>Porque usar um simulador?</vt:lpstr>
      <vt:lpstr>Os principais simuladores</vt:lpstr>
      <vt:lpstr>SPICE</vt:lpstr>
      <vt:lpstr>Microcap</vt:lpstr>
      <vt:lpstr>Multisim (NI)</vt:lpstr>
      <vt:lpstr>PSpice</vt:lpstr>
      <vt:lpstr>ADS</vt:lpstr>
      <vt:lpstr>Falstad</vt:lpstr>
      <vt:lpstr>Integrados PCB</vt:lpstr>
      <vt:lpstr>Qucs (qucs-s)</vt:lpstr>
      <vt:lpstr>ltspice (lt)</vt:lpstr>
      <vt:lpstr>qspice (qorvo)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Rigo</dc:creator>
  <cp:lastModifiedBy>Rigo</cp:lastModifiedBy>
  <cp:revision>1</cp:revision>
  <dcterms:created xsi:type="dcterms:W3CDTF">2025-05-30T13:55:36Z</dcterms:created>
  <dcterms:modified xsi:type="dcterms:W3CDTF">2025-05-30T19:17:59Z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